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6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3"/>
    <p:restoredTop sz="94692"/>
  </p:normalViewPr>
  <p:slideViewPr>
    <p:cSldViewPr snapToGrid="0">
      <p:cViewPr varScale="1">
        <p:scale>
          <a:sx n="120" d="100"/>
          <a:sy n="120" d="100"/>
        </p:scale>
        <p:origin x="216" y="4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5ECFC5-450A-BF4F-8D40-0DD3FD886D4C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56108-C994-AD4A-89F3-BD13219B4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74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56108-C994-AD4A-89F3-BD13219B4D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9205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F56108-C994-AD4A-89F3-BD13219B4D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209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37062-F966-CB5C-5B4E-E47E702AC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F1D4BF-0A79-A7B2-6F9A-0FBBAEBF9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2B3D4-D302-6259-7EA1-3573B445E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BA63C-ACD0-5ECF-D8A5-29D48E775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13AFE6-93C2-5EDC-5215-C8D914329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51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DD116-BDA6-9151-A9AC-B1DE3276D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1CB6D-263D-289B-9773-49C47F066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5DB5E-7534-81B8-F702-AF02DC835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8004D-2D2F-9678-B859-2A91795C4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4445A-17EE-D466-869D-E1FB583B6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791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E63EA4-650B-6578-964D-A019D86B8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07CA0-37A6-7649-3138-294B74EE35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7FF14-3D89-66D5-4467-F98F93B1C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248B8-9F53-212E-FD89-CC6F7029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7D69B-7685-70D3-5C79-19E999C73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64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AA9A8-B579-9EA4-E228-3EA3ECD31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8173A-F027-9152-5148-22ED8E547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6D1A91-42AB-D1D3-D126-9B25E34E0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00BB7-CBB3-498A-9FAC-52E5BA025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65D43-C30E-2004-78E9-A6BC3C349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92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EC997-3086-39E1-1C12-B8B048A66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2CF88-BB33-471D-FB4E-E2F877CED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CD769-17F6-250E-B5A1-9A5403476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74686-0973-42DC-0DA6-27E8930B0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7B92E-44DE-703E-C5B1-2ADEAB37C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50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AD83E-8A03-31DE-9945-2E563BA8C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4DDBB-F80A-B0F8-11A6-3D8B0F971D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5616FE-A09C-44A9-541B-9908636008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77F79-7163-4A29-1EE0-F35887DA3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A321D-5927-87AF-BDF1-D28097690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0F612-3A9E-C069-90C0-6C0E8B1BF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7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ED1D6-913A-0C29-A09F-8FE9E90B8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B9F99-DFD6-69FA-6FC3-681B195DBA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906A9-5253-260F-EBC0-A2215302A9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C6C9B-4359-B658-6962-5384A1014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2A101-0A4B-7578-5B7B-4842F53BD9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36DEC-039B-AD96-BFDD-0580165C5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B6AD58-D127-378C-DE82-5B0C613F2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354AB5-DC13-2330-A0CF-92766827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59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979629-BC1E-AF2B-CF90-EEDE04F14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92F53-8B13-8E1A-9500-E2D73F679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EB8416-D0FD-8759-8B48-B82C52E31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A1567D-8A50-E2A1-ABF0-92B634F54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029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6891DCA-2DAF-96EA-FE7C-7A22E9D0F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67A9B2-90A0-4E15-C51B-7CDA445D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5A7F4B-2E72-7798-73F4-79F2FC36B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08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80926-CC4D-0532-5E72-446788093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2586A4-74EE-B8A3-B078-0D9111A0E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B67035-06CB-E700-EA8A-9AF4B5B707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32F36E-8B54-FE47-94C8-48BD31051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C1861C-BB7A-DD18-A547-1C899D633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3B3A1-014C-E626-C885-B6F2AC7A6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317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57823-A6FA-EC45-47FB-9A4E50E07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393B76-ED67-7826-FF2A-EE9ABA9E8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A937F0-09FD-1D99-1DB0-138AD23FD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EC087-A9A6-CD6F-B4FA-58C998401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5E41DB-4F29-C003-2DC8-BD5DB1077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77BEDC-726E-2342-6A54-7A177C809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342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956A69-ABC1-915B-5EDA-C4F17B817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96525-714A-3A13-8C38-3466DFE54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D91AF5-76C2-3A65-7681-2252B3AE5C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B2AF0D-25CC-D740-BBF3-C568619B86D5}" type="datetimeFigureOut">
              <a:rPr lang="en-US" smtClean="0"/>
              <a:t>1/9/26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4DD375-AEEB-D42A-B57E-BE8F2EF736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27EAE-AE99-B58B-36D4-CC1917F0F2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B9735C-99CA-7D49-BAD3-EDFE219E7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77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4C56C8-044D-1817-C6F0-FBDAF1793950}"/>
              </a:ext>
            </a:extLst>
          </p:cNvPr>
          <p:cNvSpPr txBox="1"/>
          <p:nvPr/>
        </p:nvSpPr>
        <p:spPr>
          <a:xfrm>
            <a:off x="638881" y="670218"/>
            <a:ext cx="10909640" cy="1065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100" b="1" dirty="0">
                <a:latin typeface="Avenir Book" panose="02000503020000020003" pitchFamily="2" charset="0"/>
                <a:ea typeface="+mj-ea"/>
                <a:cs typeface="+mj-cs"/>
              </a:rPr>
              <a:t>ANT3475: </a:t>
            </a:r>
            <a:r>
              <a:rPr lang="en-US" sz="4100" b="1" dirty="0" err="1">
                <a:latin typeface="Avenir Book" panose="02000503020000020003" pitchFamily="2" charset="0"/>
                <a:ea typeface="+mj-ea"/>
                <a:cs typeface="+mj-cs"/>
              </a:rPr>
              <a:t>Bioinformatique</a:t>
            </a:r>
            <a:r>
              <a:rPr lang="en-US" sz="4100" b="1" dirty="0">
                <a:latin typeface="Avenir Book" panose="02000503020000020003" pitchFamily="2" charset="0"/>
                <a:ea typeface="+mj-ea"/>
                <a:cs typeface="+mj-cs"/>
              </a:rPr>
              <a:t> </a:t>
            </a:r>
            <a:r>
              <a:rPr lang="en-US" sz="4100" b="1" dirty="0" err="1">
                <a:latin typeface="Avenir Book" panose="02000503020000020003" pitchFamily="2" charset="0"/>
                <a:ea typeface="+mj-ea"/>
                <a:cs typeface="+mj-cs"/>
              </a:rPr>
              <a:t>évolutive</a:t>
            </a:r>
            <a:r>
              <a:rPr lang="en-US" sz="4100" b="1" dirty="0">
                <a:latin typeface="Avenir Book" panose="02000503020000020003" pitchFamily="2" charset="0"/>
                <a:ea typeface="+mj-ea"/>
                <a:cs typeface="+mj-cs"/>
              </a:rPr>
              <a:t> humaine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Diagram of a person's body with legs and feet&#10;&#10;AI-generated content may be incorrect.">
            <a:extLst>
              <a:ext uri="{FF2B5EF4-FFF2-40B4-BE49-F238E27FC236}">
                <a16:creationId xmlns:a16="http://schemas.microsoft.com/office/drawing/2014/main" id="{EDB03F9D-2EE5-EF60-085A-DBD59FD8C2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84" y="2619784"/>
            <a:ext cx="2934032" cy="3600041"/>
          </a:xfrm>
          <a:prstGeom prst="rect">
            <a:avLst/>
          </a:prstGeom>
        </p:spPr>
      </p:pic>
      <p:pic>
        <p:nvPicPr>
          <p:cNvPr id="6" name="Picture 5" descr="A circular chart with different animals&#10;&#10;AI-generated content may be incorrect.">
            <a:extLst>
              <a:ext uri="{FF2B5EF4-FFF2-40B4-BE49-F238E27FC236}">
                <a16:creationId xmlns:a16="http://schemas.microsoft.com/office/drawing/2014/main" id="{70D03F3D-6AFC-66C1-D2D3-216EE8F89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908" y="2662854"/>
            <a:ext cx="3758184" cy="3513901"/>
          </a:xfrm>
          <a:prstGeom prst="rect">
            <a:avLst/>
          </a:prstGeom>
        </p:spPr>
      </p:pic>
      <p:pic>
        <p:nvPicPr>
          <p:cNvPr id="7" name="Picture 6" descr="A map of different colored circles&#10;&#10;AI-generated content may be incorrect.">
            <a:extLst>
              <a:ext uri="{FF2B5EF4-FFF2-40B4-BE49-F238E27FC236}">
                <a16:creationId xmlns:a16="http://schemas.microsoft.com/office/drawing/2014/main" id="{967BC103-0260-8D54-7CAD-BE0DD5736F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41208" y="2855460"/>
            <a:ext cx="3758184" cy="312868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0B7A6FC-1E3F-148B-0109-43F176A48BE8}"/>
              </a:ext>
            </a:extLst>
          </p:cNvPr>
          <p:cNvSpPr/>
          <p:nvPr/>
        </p:nvSpPr>
        <p:spPr>
          <a:xfrm>
            <a:off x="638881" y="2619784"/>
            <a:ext cx="55609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998721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4F7F506-A9EF-A0BA-3D45-281F392BDF90}"/>
              </a:ext>
            </a:extLst>
          </p:cNvPr>
          <p:cNvSpPr txBox="1"/>
          <p:nvPr/>
        </p:nvSpPr>
        <p:spPr>
          <a:xfrm>
            <a:off x="488960" y="343423"/>
            <a:ext cx="40204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Phylogénétique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utilisons-nous les données génétiques pour déterminer les relations entre les espèces ?</a:t>
            </a:r>
          </a:p>
        </p:txBody>
      </p:sp>
      <p:pic>
        <p:nvPicPr>
          <p:cNvPr id="6" name="Picture 5" descr="A circular chart with different animals&#10;&#10;AI-generated content may be incorrect.">
            <a:extLst>
              <a:ext uri="{FF2B5EF4-FFF2-40B4-BE49-F238E27FC236}">
                <a16:creationId xmlns:a16="http://schemas.microsoft.com/office/drawing/2014/main" id="{5F9FB49F-5FA2-A8B2-0C86-D5DC04AA69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423" y="0"/>
            <a:ext cx="6681834" cy="62505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A1CD6E-FB92-484C-3BF9-D69C074438D2}"/>
              </a:ext>
            </a:extLst>
          </p:cNvPr>
          <p:cNvSpPr txBox="1"/>
          <p:nvPr/>
        </p:nvSpPr>
        <p:spPr>
          <a:xfrm>
            <a:off x="9829800" y="6389914"/>
            <a:ext cx="2208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>
                <a:latin typeface="Avenir Book" panose="02000503020000020003" pitchFamily="2" charset="0"/>
              </a:rPr>
              <a:t>Kuderna</a:t>
            </a:r>
            <a:r>
              <a:rPr lang="fr-CA" dirty="0">
                <a:latin typeface="Avenir Book" panose="02000503020000020003" pitchFamily="2" charset="0"/>
              </a:rPr>
              <a:t> et al. 2023</a:t>
            </a:r>
          </a:p>
        </p:txBody>
      </p:sp>
    </p:spTree>
    <p:extLst>
      <p:ext uri="{BB962C8B-B14F-4D97-AF65-F5344CB8AC3E}">
        <p14:creationId xmlns:p14="http://schemas.microsoft.com/office/powerpoint/2010/main" val="2114209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0F093-8B6A-265C-2EEA-1E555A236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F898F1-DB8C-7A0B-E748-AE20E57DEEA0}"/>
              </a:ext>
            </a:extLst>
          </p:cNvPr>
          <p:cNvSpPr txBox="1"/>
          <p:nvPr/>
        </p:nvSpPr>
        <p:spPr>
          <a:xfrm>
            <a:off x="250372" y="140571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Introgression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savons-nous que les espèces se croisent entre elles ?</a:t>
            </a:r>
          </a:p>
        </p:txBody>
      </p:sp>
      <p:pic>
        <p:nvPicPr>
          <p:cNvPr id="5" name="Picture 4" descr="Diagram of a person's body with legs and feet&#10;&#10;AI-generated content may be incorrect.">
            <a:extLst>
              <a:ext uri="{FF2B5EF4-FFF2-40B4-BE49-F238E27FC236}">
                <a16:creationId xmlns:a16="http://schemas.microsoft.com/office/drawing/2014/main" id="{98610100-9250-A5E3-2022-A1669896B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6330" y="0"/>
            <a:ext cx="5159752" cy="63354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A0D5E2-35FD-BF8B-D365-F1E9DBFC46F8}"/>
              </a:ext>
            </a:extLst>
          </p:cNvPr>
          <p:cNvSpPr txBox="1"/>
          <p:nvPr/>
        </p:nvSpPr>
        <p:spPr>
          <a:xfrm>
            <a:off x="9797143" y="6411686"/>
            <a:ext cx="2214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>
                <a:latin typeface="Avenir Book" panose="02000503020000020003" pitchFamily="2" charset="0"/>
              </a:rPr>
              <a:t>Kuhwilm</a:t>
            </a:r>
            <a:r>
              <a:rPr lang="fr-CA" dirty="0">
                <a:latin typeface="Avenir Book" panose="02000503020000020003" pitchFamily="2" charset="0"/>
              </a:rPr>
              <a:t> et al. 2016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3A339E-DB26-9AB1-EF1D-3D42DB950751}"/>
              </a:ext>
            </a:extLst>
          </p:cNvPr>
          <p:cNvSpPr/>
          <p:nvPr/>
        </p:nvSpPr>
        <p:spPr>
          <a:xfrm>
            <a:off x="6356330" y="1"/>
            <a:ext cx="556099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420243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DBAFD-D8CC-5E00-5726-C30740FE6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AC3A9DA-E743-F232-85DA-D1BCE0E8AD6F}"/>
              </a:ext>
            </a:extLst>
          </p:cNvPr>
          <p:cNvSpPr txBox="1"/>
          <p:nvPr/>
        </p:nvSpPr>
        <p:spPr>
          <a:xfrm>
            <a:off x="119742" y="158821"/>
            <a:ext cx="460257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Structure de la population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identifier les schémas de flux génétique restreint au sein d'une espèce ?</a:t>
            </a:r>
          </a:p>
        </p:txBody>
      </p:sp>
      <p:pic>
        <p:nvPicPr>
          <p:cNvPr id="5" name="Picture 4" descr="A map of different colored circles&#10;&#10;AI-generated content may be incorrect.">
            <a:extLst>
              <a:ext uri="{FF2B5EF4-FFF2-40B4-BE49-F238E27FC236}">
                <a16:creationId xmlns:a16="http://schemas.microsoft.com/office/drawing/2014/main" id="{F5A880AC-67FD-957E-0AF5-AA60EB485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158821"/>
            <a:ext cx="6966857" cy="58014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1C957A-D15C-93D1-8F65-E220B279D258}"/>
              </a:ext>
            </a:extLst>
          </p:cNvPr>
          <p:cNvSpPr txBox="1"/>
          <p:nvPr/>
        </p:nvSpPr>
        <p:spPr>
          <a:xfrm>
            <a:off x="9797143" y="6411686"/>
            <a:ext cx="242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latin typeface="Avenir Book" panose="02000503020000020003" pitchFamily="2" charset="0"/>
              </a:rPr>
              <a:t>Novembre et al. 2008</a:t>
            </a:r>
          </a:p>
        </p:txBody>
      </p:sp>
    </p:spTree>
    <p:extLst>
      <p:ext uri="{BB962C8B-B14F-4D97-AF65-F5344CB8AC3E}">
        <p14:creationId xmlns:p14="http://schemas.microsoft.com/office/powerpoint/2010/main" val="3131052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7E071F-60E9-22CB-43E5-7808DEF59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0EFDBF-F287-0A11-3728-C16618C3453C}"/>
              </a:ext>
            </a:extLst>
          </p:cNvPr>
          <p:cNvSpPr txBox="1"/>
          <p:nvPr/>
        </p:nvSpPr>
        <p:spPr>
          <a:xfrm>
            <a:off x="178198" y="170445"/>
            <a:ext cx="116839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Diversité génomique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savoir si une espèce ou une population a subi une consanguinité ?</a:t>
            </a:r>
          </a:p>
        </p:txBody>
      </p:sp>
      <p:pic>
        <p:nvPicPr>
          <p:cNvPr id="5" name="Picture 4" descr="A diagram of a graph&#10;&#10;AI-generated content may be incorrect.">
            <a:extLst>
              <a:ext uri="{FF2B5EF4-FFF2-40B4-BE49-F238E27FC236}">
                <a16:creationId xmlns:a16="http://schemas.microsoft.com/office/drawing/2014/main" id="{B1E94C34-4438-CAA6-D469-564BBD267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391" y="1646531"/>
            <a:ext cx="8876458" cy="5041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791174-32D9-7D2A-7E48-F26C64EFB745}"/>
              </a:ext>
            </a:extLst>
          </p:cNvPr>
          <p:cNvSpPr txBox="1"/>
          <p:nvPr/>
        </p:nvSpPr>
        <p:spPr>
          <a:xfrm>
            <a:off x="10292609" y="6488668"/>
            <a:ext cx="1899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latin typeface="Avenir Book" charset="0"/>
                <a:ea typeface="Avenir Book" charset="0"/>
                <a:cs typeface="Avenir Book" charset="0"/>
              </a:rPr>
              <a:t>Orkin et al. 2021</a:t>
            </a:r>
          </a:p>
        </p:txBody>
      </p:sp>
    </p:spTree>
    <p:extLst>
      <p:ext uri="{BB962C8B-B14F-4D97-AF65-F5344CB8AC3E}">
        <p14:creationId xmlns:p14="http://schemas.microsoft.com/office/powerpoint/2010/main" val="79476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55CFB-A45C-5B77-638B-3A1BED29B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FBE18F-177B-34D2-B728-2727667DE732}"/>
              </a:ext>
            </a:extLst>
          </p:cNvPr>
          <p:cNvSpPr txBox="1"/>
          <p:nvPr/>
        </p:nvSpPr>
        <p:spPr>
          <a:xfrm>
            <a:off x="250372" y="188464"/>
            <a:ext cx="443048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Sélection naturelle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déterminer si un gène évolue sous l'effet de la sélection au sein d'une espèce ou d'un groupe d'espèces ?</a:t>
            </a:r>
            <a:endParaRPr lang="fr-CA" sz="2400" dirty="0"/>
          </a:p>
        </p:txBody>
      </p:sp>
      <p:pic>
        <p:nvPicPr>
          <p:cNvPr id="5" name="Picture 4" descr="A collage of different animals&#10;&#10;AI-generated content may be incorrect.">
            <a:extLst>
              <a:ext uri="{FF2B5EF4-FFF2-40B4-BE49-F238E27FC236}">
                <a16:creationId xmlns:a16="http://schemas.microsoft.com/office/drawing/2014/main" id="{CF7667B2-3064-A803-001A-67ABE10A5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1228" y="188464"/>
            <a:ext cx="7137327" cy="56829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0F21F2-C803-F3E7-DDE0-197B97B998E2}"/>
              </a:ext>
            </a:extLst>
          </p:cNvPr>
          <p:cNvSpPr txBox="1"/>
          <p:nvPr/>
        </p:nvSpPr>
        <p:spPr>
          <a:xfrm>
            <a:off x="9797143" y="6411686"/>
            <a:ext cx="1981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 err="1">
                <a:latin typeface="Avenir Book" panose="02000503020000020003" pitchFamily="2" charset="0"/>
              </a:rPr>
              <a:t>Janiak</a:t>
            </a:r>
            <a:r>
              <a:rPr lang="fr-CA" dirty="0">
                <a:latin typeface="Avenir Book" panose="02000503020000020003" pitchFamily="2" charset="0"/>
              </a:rPr>
              <a:t> et al. 2017</a:t>
            </a:r>
          </a:p>
        </p:txBody>
      </p:sp>
    </p:spTree>
    <p:extLst>
      <p:ext uri="{BB962C8B-B14F-4D97-AF65-F5344CB8AC3E}">
        <p14:creationId xmlns:p14="http://schemas.microsoft.com/office/powerpoint/2010/main" val="1951952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E8F4F2-1BA5-DE14-7E01-20C6564AE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7CF7587-3C1E-3116-FA4C-9B310B05E59E}"/>
              </a:ext>
            </a:extLst>
          </p:cNvPr>
          <p:cNvGrpSpPr/>
          <p:nvPr/>
        </p:nvGrpSpPr>
        <p:grpSpPr>
          <a:xfrm>
            <a:off x="4626702" y="586851"/>
            <a:ext cx="7400236" cy="6147639"/>
            <a:chOff x="4914900" y="970086"/>
            <a:chExt cx="3771900" cy="347745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ED3E93D-F0FB-C39A-9BF3-4E3293EA71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7800" y="1060257"/>
              <a:ext cx="3243842" cy="3156724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A827EC-F9BD-09E4-8078-8CAADA96EF00}"/>
                </a:ext>
              </a:extLst>
            </p:cNvPr>
            <p:cNvSpPr/>
            <p:nvPr/>
          </p:nvSpPr>
          <p:spPr>
            <a:xfrm>
              <a:off x="4914900" y="970086"/>
              <a:ext cx="537210" cy="8815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B6F924-5930-11A2-2F8B-3967CEF8868F}"/>
                </a:ext>
              </a:extLst>
            </p:cNvPr>
            <p:cNvSpPr/>
            <p:nvPr/>
          </p:nvSpPr>
          <p:spPr>
            <a:xfrm>
              <a:off x="4914900" y="3874770"/>
              <a:ext cx="537210" cy="5727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14FB4F0-A060-58A9-F2A4-64F130305F4E}"/>
                </a:ext>
              </a:extLst>
            </p:cNvPr>
            <p:cNvSpPr/>
            <p:nvPr/>
          </p:nvSpPr>
          <p:spPr>
            <a:xfrm>
              <a:off x="7964432" y="3427730"/>
              <a:ext cx="722368" cy="8794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E834A80-7990-5881-F2CE-C296961E85CB}"/>
              </a:ext>
            </a:extLst>
          </p:cNvPr>
          <p:cNvSpPr txBox="1"/>
          <p:nvPr/>
        </p:nvSpPr>
        <p:spPr>
          <a:xfrm>
            <a:off x="6775453" y="6486303"/>
            <a:ext cx="54165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latin typeface="Avenir Book" charset="0"/>
                <a:ea typeface="Avenir Book" charset="0"/>
                <a:cs typeface="Avenir Book" charset="0"/>
              </a:rPr>
              <a:t>The Human Microbiome Project Consortium (2012)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4DD11-4282-90C9-ED51-3D3DEA987BE4}"/>
              </a:ext>
            </a:extLst>
          </p:cNvPr>
          <p:cNvSpPr txBox="1"/>
          <p:nvPr/>
        </p:nvSpPr>
        <p:spPr>
          <a:xfrm>
            <a:off x="178274" y="338664"/>
            <a:ext cx="51211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Microbiomes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Comment caractériser la diversité et la fonction des microbes qui vivent dans notre corps ?</a:t>
            </a:r>
          </a:p>
        </p:txBody>
      </p:sp>
    </p:spTree>
    <p:extLst>
      <p:ext uri="{BB962C8B-B14F-4D97-AF65-F5344CB8AC3E}">
        <p14:creationId xmlns:p14="http://schemas.microsoft.com/office/powerpoint/2010/main" val="3325112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4FC28-9D0B-3890-1BEC-0BE33E768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FC0A77F-694F-837C-D71D-0F9BEE05AFE5}"/>
              </a:ext>
            </a:extLst>
          </p:cNvPr>
          <p:cNvSpPr txBox="1"/>
          <p:nvPr/>
        </p:nvSpPr>
        <p:spPr>
          <a:xfrm>
            <a:off x="306888" y="351604"/>
            <a:ext cx="11885112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Comment analyser les données génomiques sur ordinateur ?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Les données génomiques peuvent être des fichiers texte de plusieurs dizaines ou centaines de </a:t>
            </a:r>
            <a:r>
              <a:rPr lang="fr-CA" sz="2400" dirty="0" err="1">
                <a:latin typeface="Avenir Book" panose="02000503020000020003" pitchFamily="2" charset="0"/>
              </a:rPr>
              <a:t>gigaoctets</a:t>
            </a:r>
            <a:r>
              <a:rPr lang="fr-CA" sz="2400" dirty="0">
                <a:latin typeface="Avenir Book" panose="02000503020000020003" pitchFamily="2" charset="0"/>
              </a:rPr>
              <a:t>. Comment les ouvrir ?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Cela est impossible dans Excel.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Cela est difficile à réaliser avec des programmes fonctionnant dans une interface utilisateur graphique comme Windows.</a:t>
            </a:r>
          </a:p>
          <a:p>
            <a:endParaRPr lang="fr-CA" sz="2400" dirty="0">
              <a:latin typeface="Avenir Book" panose="02000503020000020003" pitchFamily="2" charset="0"/>
            </a:endParaRPr>
          </a:p>
          <a:p>
            <a:r>
              <a:rPr lang="fr-CA" sz="2400" dirty="0">
                <a:latin typeface="Avenir Book" panose="02000503020000020003" pitchFamily="2" charset="0"/>
              </a:rPr>
              <a:t>Il est souvent nécessaire de travailler sur des superordinateurs géants dans le cloud.</a:t>
            </a:r>
            <a:endParaRPr lang="fr-CA" sz="2400" dirty="0"/>
          </a:p>
        </p:txBody>
      </p:sp>
    </p:spTree>
    <p:extLst>
      <p:ext uri="{BB962C8B-B14F-4D97-AF65-F5344CB8AC3E}">
        <p14:creationId xmlns:p14="http://schemas.microsoft.com/office/powerpoint/2010/main" val="195283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32B65B-283D-B563-56C9-DE25D04C2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creen with white text&#10;&#10;AI-generated content may be incorrect.">
            <a:extLst>
              <a:ext uri="{FF2B5EF4-FFF2-40B4-BE49-F238E27FC236}">
                <a16:creationId xmlns:a16="http://schemas.microsoft.com/office/drawing/2014/main" id="{38A3C733-E738-C9D9-AEA0-2B7830B5AE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231" y="967087"/>
            <a:ext cx="6745486" cy="3223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1BA2E27-8210-71B1-11BA-B28A89FCE5EC}"/>
              </a:ext>
            </a:extLst>
          </p:cNvPr>
          <p:cNvSpPr txBox="1"/>
          <p:nvPr/>
        </p:nvSpPr>
        <p:spPr>
          <a:xfrm>
            <a:off x="306888" y="351604"/>
            <a:ext cx="610017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2400" b="1" dirty="0">
                <a:latin typeface="Avenir Book" panose="02000503020000020003" pitchFamily="2" charset="0"/>
              </a:rPr>
              <a:t>La ligne de commande Unix</a:t>
            </a:r>
            <a:endParaRPr lang="fr-CA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4E60EC-4BDE-A2EE-99BB-1147FE87B468}"/>
              </a:ext>
            </a:extLst>
          </p:cNvPr>
          <p:cNvSpPr txBox="1"/>
          <p:nvPr/>
        </p:nvSpPr>
        <p:spPr>
          <a:xfrm>
            <a:off x="424542" y="4567474"/>
            <a:ext cx="11625944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A" sz="1900" dirty="0">
                <a:latin typeface="Avenir Book" panose="02000503020000020003" pitchFamily="2" charset="0"/>
              </a:rPr>
              <a:t>L'analyse des données génomiques nécessite d'apprendre à coder en ligne de commande. La première moitié du cours sera consacrée à l'apprentissage d'un nouveau langage appelé </a:t>
            </a:r>
            <a:r>
              <a:rPr lang="fr-CA" sz="1900" dirty="0" err="1">
                <a:latin typeface="Avenir Book" panose="02000503020000020003" pitchFamily="2" charset="0"/>
              </a:rPr>
              <a:t>bash</a:t>
            </a:r>
            <a:r>
              <a:rPr lang="fr-CA" sz="1900" dirty="0">
                <a:latin typeface="Avenir Book" panose="02000503020000020003" pitchFamily="2" charset="0"/>
              </a:rPr>
              <a:t> </a:t>
            </a:r>
            <a:r>
              <a:rPr lang="fr-CA" sz="1900" dirty="0" err="1">
                <a:latin typeface="Avenir Book" panose="02000503020000020003" pitchFamily="2" charset="0"/>
              </a:rPr>
              <a:t>shell</a:t>
            </a:r>
            <a:r>
              <a:rPr lang="fr-CA" sz="1900" dirty="0">
                <a:latin typeface="Avenir Book" panose="02000503020000020003" pitchFamily="2" charset="0"/>
              </a:rPr>
              <a:t> </a:t>
            </a:r>
            <a:r>
              <a:rPr lang="fr-CA" sz="1900" dirty="0" err="1">
                <a:latin typeface="Avenir Book" panose="02000503020000020003" pitchFamily="2" charset="0"/>
              </a:rPr>
              <a:t>scripting</a:t>
            </a:r>
            <a:r>
              <a:rPr lang="fr-CA" sz="1900" dirty="0">
                <a:latin typeface="Avenir Book" panose="02000503020000020003" pitchFamily="2" charset="0"/>
              </a:rPr>
              <a:t>. Nous passerons ensuite à l'analyse des données génomiques pour l'évolution humaine et primate dans la seconde moitié du cours.</a:t>
            </a:r>
          </a:p>
          <a:p>
            <a:endParaRPr lang="fr-CA" sz="1900" dirty="0">
              <a:latin typeface="Avenir Book" panose="02000503020000020003" pitchFamily="2" charset="0"/>
            </a:endParaRPr>
          </a:p>
          <a:p>
            <a:r>
              <a:rPr lang="fr-CA" sz="1900" dirty="0">
                <a:latin typeface="Avenir Book" panose="02000503020000020003" pitchFamily="2" charset="0"/>
              </a:rPr>
              <a:t>Nous commencerons par les bases et, à la fin du semestre, vous serez un nouveau </a:t>
            </a:r>
            <a:r>
              <a:rPr lang="fr-CA" sz="1900" dirty="0" err="1">
                <a:latin typeface="Avenir Book" panose="02000503020000020003" pitchFamily="2" charset="0"/>
              </a:rPr>
              <a:t>bioinformaticien</a:t>
            </a:r>
            <a:r>
              <a:rPr lang="fr-CA" sz="1900" dirty="0">
                <a:latin typeface="Avenir Book" panose="02000503020000020003" pitchFamily="2" charset="0"/>
              </a:rPr>
              <a:t> !</a:t>
            </a:r>
            <a:endParaRPr lang="fr-CA" sz="1900" dirty="0"/>
          </a:p>
        </p:txBody>
      </p:sp>
    </p:spTree>
    <p:extLst>
      <p:ext uri="{BB962C8B-B14F-4D97-AF65-F5344CB8AC3E}">
        <p14:creationId xmlns:p14="http://schemas.microsoft.com/office/powerpoint/2010/main" val="119821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4676</TotalTime>
  <Words>274</Words>
  <Application>Microsoft Macintosh PowerPoint</Application>
  <PresentationFormat>Widescreen</PresentationFormat>
  <Paragraphs>40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Avenir Book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Joseph Orkin</dc:creator>
  <cp:lastModifiedBy>Joseph Orkin</cp:lastModifiedBy>
  <cp:revision>9</cp:revision>
  <dcterms:created xsi:type="dcterms:W3CDTF">2026-01-09T12:00:41Z</dcterms:created>
  <dcterms:modified xsi:type="dcterms:W3CDTF">2026-01-12T17:57:28Z</dcterms:modified>
</cp:coreProperties>
</file>

<file path=docProps/thumbnail.jpeg>
</file>